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43891200" cy="30861000"/>
  <p:notesSz cx="9866313" cy="67357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0838"/>
    <a:srgbClr val="4E84C4"/>
    <a:srgbClr val="006699"/>
    <a:srgbClr val="CC3300"/>
    <a:srgbClr val="006600"/>
    <a:srgbClr val="336699"/>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422" autoAdjust="0"/>
  </p:normalViewPr>
  <p:slideViewPr>
    <p:cSldViewPr>
      <p:cViewPr>
        <p:scale>
          <a:sx n="27" d="100"/>
          <a:sy n="27" d="100"/>
        </p:scale>
        <p:origin x="-714" y="264"/>
      </p:cViewPr>
      <p:guideLst>
        <p:guide orient="horz" pos="18720"/>
        <p:guide orient="horz" pos="5280"/>
        <p:guide orient="horz" pos="3312"/>
        <p:guide orient="horz" pos="5856"/>
        <p:guide pos="720"/>
        <p:guide pos="6912"/>
        <p:guide pos="7392"/>
        <p:guide pos="13584"/>
        <p:guide pos="14064"/>
        <p:guide pos="20256"/>
        <p:guide pos="20736"/>
        <p:guide pos="26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260850" cy="352425"/>
          </a:xfrm>
          <a:prstGeom prst="rect">
            <a:avLst/>
          </a:prstGeom>
          <a:noFill/>
          <a:ln w="9525">
            <a:noFill/>
            <a:miter lim="800000"/>
            <a:headEnd/>
            <a:tailEnd/>
          </a:ln>
        </p:spPr>
        <p:txBody>
          <a:bodyPr vert="horz" wrap="square" lIns="87571" tIns="43787" rIns="87571" bIns="43787" numCol="1" anchor="t" anchorCtr="0" compatLnSpc="1">
            <a:prstTxWarp prst="textNoShape">
              <a:avLst/>
            </a:prstTxWarp>
          </a:bodyPr>
          <a:lstStyle>
            <a:lvl1pPr defTabSz="876300" eaLnBrk="0" hangingPunct="0">
              <a:defRPr sz="1200"/>
            </a:lvl1pPr>
          </a:lstStyle>
          <a:p>
            <a:pPr>
              <a:defRPr/>
            </a:pPr>
            <a:endParaRPr lang="en-AU"/>
          </a:p>
        </p:txBody>
      </p:sp>
      <p:sp>
        <p:nvSpPr>
          <p:cNvPr id="4099" name="Rectangle 3"/>
          <p:cNvSpPr>
            <a:spLocks noGrp="1" noChangeArrowheads="1"/>
          </p:cNvSpPr>
          <p:nvPr>
            <p:ph type="dt" sz="quarter" idx="1"/>
          </p:nvPr>
        </p:nvSpPr>
        <p:spPr bwMode="auto">
          <a:xfrm>
            <a:off x="5540375" y="0"/>
            <a:ext cx="4364038" cy="352425"/>
          </a:xfrm>
          <a:prstGeom prst="rect">
            <a:avLst/>
          </a:prstGeom>
          <a:noFill/>
          <a:ln w="9525">
            <a:noFill/>
            <a:miter lim="800000"/>
            <a:headEnd/>
            <a:tailEnd/>
          </a:ln>
        </p:spPr>
        <p:txBody>
          <a:bodyPr vert="horz" wrap="square" lIns="87571" tIns="43787" rIns="87571" bIns="43787" numCol="1" anchor="t" anchorCtr="0" compatLnSpc="1">
            <a:prstTxWarp prst="textNoShape">
              <a:avLst/>
            </a:prstTxWarp>
          </a:bodyPr>
          <a:lstStyle>
            <a:lvl1pPr algn="r" defTabSz="876300" eaLnBrk="0" hangingPunct="0">
              <a:defRPr sz="1200"/>
            </a:lvl1pPr>
          </a:lstStyle>
          <a:p>
            <a:pPr>
              <a:defRPr/>
            </a:pPr>
            <a:endParaRPr lang="en-AU"/>
          </a:p>
        </p:txBody>
      </p:sp>
      <p:sp>
        <p:nvSpPr>
          <p:cNvPr id="4100" name="Rectangle 4"/>
          <p:cNvSpPr>
            <a:spLocks noGrp="1" noChangeArrowheads="1"/>
          </p:cNvSpPr>
          <p:nvPr>
            <p:ph type="ftr" sz="quarter" idx="2"/>
          </p:nvPr>
        </p:nvSpPr>
        <p:spPr bwMode="auto">
          <a:xfrm>
            <a:off x="0" y="6400800"/>
            <a:ext cx="4260850" cy="350838"/>
          </a:xfrm>
          <a:prstGeom prst="rect">
            <a:avLst/>
          </a:prstGeom>
          <a:noFill/>
          <a:ln w="9525">
            <a:noFill/>
            <a:miter lim="800000"/>
            <a:headEnd/>
            <a:tailEnd/>
          </a:ln>
        </p:spPr>
        <p:txBody>
          <a:bodyPr vert="horz" wrap="square" lIns="87571" tIns="43787" rIns="87571" bIns="43787" numCol="1" anchor="b" anchorCtr="0" compatLnSpc="1">
            <a:prstTxWarp prst="textNoShape">
              <a:avLst/>
            </a:prstTxWarp>
          </a:bodyPr>
          <a:lstStyle>
            <a:lvl1pPr defTabSz="876300" eaLnBrk="0" hangingPunct="0">
              <a:defRPr sz="1200"/>
            </a:lvl1pPr>
          </a:lstStyle>
          <a:p>
            <a:pPr>
              <a:defRPr/>
            </a:pPr>
            <a:endParaRPr lang="en-AU"/>
          </a:p>
        </p:txBody>
      </p:sp>
      <p:sp>
        <p:nvSpPr>
          <p:cNvPr id="4101" name="Rectangle 5"/>
          <p:cNvSpPr>
            <a:spLocks noGrp="1" noChangeArrowheads="1"/>
          </p:cNvSpPr>
          <p:nvPr>
            <p:ph type="sldNum" sz="quarter" idx="3"/>
          </p:nvPr>
        </p:nvSpPr>
        <p:spPr bwMode="auto">
          <a:xfrm>
            <a:off x="5540375" y="6400800"/>
            <a:ext cx="4364038" cy="350838"/>
          </a:xfrm>
          <a:prstGeom prst="rect">
            <a:avLst/>
          </a:prstGeom>
          <a:noFill/>
          <a:ln w="9525">
            <a:noFill/>
            <a:miter lim="800000"/>
            <a:headEnd/>
            <a:tailEnd/>
          </a:ln>
        </p:spPr>
        <p:txBody>
          <a:bodyPr vert="horz" wrap="square" lIns="87571" tIns="43787" rIns="87571" bIns="43787" numCol="1" anchor="b" anchorCtr="0" compatLnSpc="1">
            <a:prstTxWarp prst="textNoShape">
              <a:avLst/>
            </a:prstTxWarp>
          </a:bodyPr>
          <a:lstStyle>
            <a:lvl1pPr algn="r" defTabSz="876300" eaLnBrk="0" hangingPunct="0">
              <a:defRPr sz="1200"/>
            </a:lvl1pPr>
          </a:lstStyle>
          <a:p>
            <a:pPr>
              <a:defRPr/>
            </a:pPr>
            <a:fld id="{DAD90C57-DD11-4643-81EF-F3D0EC570035}" type="slidenum">
              <a:rPr lang="en-AU"/>
              <a:pPr>
                <a:defRPr/>
              </a:pPr>
              <a:t>‹#›</a:t>
            </a:fld>
            <a:endParaRPr lang="en-AU"/>
          </a:p>
        </p:txBody>
      </p:sp>
    </p:spTree>
    <p:extLst>
      <p:ext uri="{BB962C8B-B14F-4D97-AF65-F5344CB8AC3E}">
        <p14:creationId xmlns:p14="http://schemas.microsoft.com/office/powerpoint/2010/main" val="3148896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260850" cy="352425"/>
          </a:xfrm>
          <a:prstGeom prst="rect">
            <a:avLst/>
          </a:prstGeom>
          <a:noFill/>
          <a:ln w="9525">
            <a:noFill/>
            <a:miter lim="800000"/>
            <a:headEnd/>
            <a:tailEnd/>
          </a:ln>
        </p:spPr>
        <p:txBody>
          <a:bodyPr vert="horz" wrap="square" lIns="87571" tIns="43787" rIns="87571" bIns="43787" numCol="1" anchor="t" anchorCtr="0" compatLnSpc="1">
            <a:prstTxWarp prst="textNoShape">
              <a:avLst/>
            </a:prstTxWarp>
          </a:bodyPr>
          <a:lstStyle>
            <a:lvl1pPr defTabSz="876300" eaLnBrk="0" hangingPunct="0">
              <a:defRPr sz="1200"/>
            </a:lvl1pPr>
          </a:lstStyle>
          <a:p>
            <a:pPr>
              <a:defRPr/>
            </a:pPr>
            <a:endParaRPr lang="en-AU"/>
          </a:p>
        </p:txBody>
      </p:sp>
      <p:sp>
        <p:nvSpPr>
          <p:cNvPr id="3075" name="Rectangle 3"/>
          <p:cNvSpPr>
            <a:spLocks noGrp="1" noChangeArrowheads="1"/>
          </p:cNvSpPr>
          <p:nvPr>
            <p:ph type="dt" idx="1"/>
          </p:nvPr>
        </p:nvSpPr>
        <p:spPr bwMode="auto">
          <a:xfrm>
            <a:off x="5540375" y="0"/>
            <a:ext cx="4364038" cy="352425"/>
          </a:xfrm>
          <a:prstGeom prst="rect">
            <a:avLst/>
          </a:prstGeom>
          <a:noFill/>
          <a:ln w="9525">
            <a:noFill/>
            <a:miter lim="800000"/>
            <a:headEnd/>
            <a:tailEnd/>
          </a:ln>
        </p:spPr>
        <p:txBody>
          <a:bodyPr vert="horz" wrap="square" lIns="87571" tIns="43787" rIns="87571" bIns="43787" numCol="1" anchor="t" anchorCtr="0" compatLnSpc="1">
            <a:prstTxWarp prst="textNoShape">
              <a:avLst/>
            </a:prstTxWarp>
          </a:bodyPr>
          <a:lstStyle>
            <a:lvl1pPr algn="r" defTabSz="876300" eaLnBrk="0" hangingPunct="0">
              <a:defRPr sz="1200"/>
            </a:lvl1pPr>
          </a:lstStyle>
          <a:p>
            <a:pPr>
              <a:defRPr/>
            </a:pPr>
            <a:endParaRPr lang="en-AU"/>
          </a:p>
        </p:txBody>
      </p:sp>
      <p:sp>
        <p:nvSpPr>
          <p:cNvPr id="13316" name="Rectangle 4"/>
          <p:cNvSpPr>
            <a:spLocks noGrp="1" noRot="1" noChangeAspect="1" noChangeArrowheads="1" noTextEdit="1"/>
          </p:cNvSpPr>
          <p:nvPr>
            <p:ph type="sldImg" idx="2"/>
          </p:nvPr>
        </p:nvSpPr>
        <p:spPr bwMode="auto">
          <a:xfrm>
            <a:off x="3111500" y="503238"/>
            <a:ext cx="3581400" cy="251936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276350" y="3225800"/>
            <a:ext cx="7243763" cy="3022600"/>
          </a:xfrm>
          <a:prstGeom prst="rect">
            <a:avLst/>
          </a:prstGeom>
          <a:noFill/>
          <a:ln w="9525">
            <a:noFill/>
            <a:miter lim="800000"/>
            <a:headEnd/>
            <a:tailEnd/>
          </a:ln>
        </p:spPr>
        <p:txBody>
          <a:bodyPr vert="horz" wrap="square" lIns="87571" tIns="43787" rIns="87571" bIns="43787"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6400800"/>
            <a:ext cx="4260850" cy="350838"/>
          </a:xfrm>
          <a:prstGeom prst="rect">
            <a:avLst/>
          </a:prstGeom>
          <a:noFill/>
          <a:ln w="9525">
            <a:noFill/>
            <a:miter lim="800000"/>
            <a:headEnd/>
            <a:tailEnd/>
          </a:ln>
        </p:spPr>
        <p:txBody>
          <a:bodyPr vert="horz" wrap="square" lIns="87571" tIns="43787" rIns="87571" bIns="43787" numCol="1" anchor="b" anchorCtr="0" compatLnSpc="1">
            <a:prstTxWarp prst="textNoShape">
              <a:avLst/>
            </a:prstTxWarp>
          </a:bodyPr>
          <a:lstStyle>
            <a:lvl1pPr defTabSz="876300" eaLnBrk="0" hangingPunct="0">
              <a:defRPr sz="1200"/>
            </a:lvl1pPr>
          </a:lstStyle>
          <a:p>
            <a:pPr>
              <a:defRPr/>
            </a:pPr>
            <a:endParaRPr lang="en-AU"/>
          </a:p>
        </p:txBody>
      </p:sp>
      <p:sp>
        <p:nvSpPr>
          <p:cNvPr id="3079" name="Rectangle 7"/>
          <p:cNvSpPr>
            <a:spLocks noGrp="1" noChangeArrowheads="1"/>
          </p:cNvSpPr>
          <p:nvPr>
            <p:ph type="sldNum" sz="quarter" idx="5"/>
          </p:nvPr>
        </p:nvSpPr>
        <p:spPr bwMode="auto">
          <a:xfrm>
            <a:off x="5540375" y="6400800"/>
            <a:ext cx="4364038" cy="350838"/>
          </a:xfrm>
          <a:prstGeom prst="rect">
            <a:avLst/>
          </a:prstGeom>
          <a:noFill/>
          <a:ln w="9525">
            <a:noFill/>
            <a:miter lim="800000"/>
            <a:headEnd/>
            <a:tailEnd/>
          </a:ln>
        </p:spPr>
        <p:txBody>
          <a:bodyPr vert="horz" wrap="square" lIns="87571" tIns="43787" rIns="87571" bIns="43787" numCol="1" anchor="b" anchorCtr="0" compatLnSpc="1">
            <a:prstTxWarp prst="textNoShape">
              <a:avLst/>
            </a:prstTxWarp>
          </a:bodyPr>
          <a:lstStyle>
            <a:lvl1pPr algn="r" defTabSz="876300" eaLnBrk="0" hangingPunct="0">
              <a:defRPr sz="1200"/>
            </a:lvl1pPr>
          </a:lstStyle>
          <a:p>
            <a:pPr>
              <a:defRPr/>
            </a:pPr>
            <a:fld id="{2E51EDCA-4C88-48CF-B074-955E1E8303D2}" type="slidenum">
              <a:rPr lang="en-AU"/>
              <a:pPr>
                <a:defRPr/>
              </a:pPr>
              <a:t>‹#›</a:t>
            </a:fld>
            <a:endParaRPr lang="en-AU"/>
          </a:p>
        </p:txBody>
      </p:sp>
    </p:spTree>
    <p:extLst>
      <p:ext uri="{BB962C8B-B14F-4D97-AF65-F5344CB8AC3E}">
        <p14:creationId xmlns:p14="http://schemas.microsoft.com/office/powerpoint/2010/main" val="1728439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AU" smtClean="0"/>
          </a:p>
        </p:txBody>
      </p:sp>
      <p:sp>
        <p:nvSpPr>
          <p:cNvPr id="16387" name="Slide Number Placeholder 3"/>
          <p:cNvSpPr>
            <a:spLocks noGrp="1"/>
          </p:cNvSpPr>
          <p:nvPr>
            <p:ph type="sldNum" sz="quarter" idx="5"/>
          </p:nvPr>
        </p:nvSpPr>
        <p:spPr>
          <a:noFill/>
        </p:spPr>
        <p:txBody>
          <a:bodyPr/>
          <a:lstStyle/>
          <a:p>
            <a:fld id="{2D8839BE-3F84-4E4D-896A-DA41E76017CF}" type="slidenum">
              <a:rPr lang="en-AU" smtClean="0"/>
              <a:pPr/>
              <a:t>1</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586913"/>
            <a:ext cx="37306250" cy="6615112"/>
          </a:xfrm>
        </p:spPr>
        <p:txBody>
          <a:bodyPr/>
          <a:lstStyle/>
          <a:p>
            <a:r>
              <a:rPr lang="en-US" smtClean="0"/>
              <a:t>Click to edit Master title style</a:t>
            </a:r>
            <a:endParaRPr lang="en-AU"/>
          </a:p>
        </p:txBody>
      </p:sp>
      <p:sp>
        <p:nvSpPr>
          <p:cNvPr id="3" name="Subtitle 2"/>
          <p:cNvSpPr>
            <a:spLocks noGrp="1"/>
          </p:cNvSpPr>
          <p:nvPr>
            <p:ph type="subTitle" idx="1"/>
          </p:nvPr>
        </p:nvSpPr>
        <p:spPr>
          <a:xfrm>
            <a:off x="6583363" y="17487900"/>
            <a:ext cx="30724475" cy="78867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0982D1-CB08-4F9F-8B47-46509000E8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7B2CD-5C5D-4185-AC6F-1B64761FBA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743200"/>
            <a:ext cx="9326562" cy="246888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292475" y="2743200"/>
            <a:ext cx="27827288" cy="2468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15BDE5-4574-44FF-B953-F6552ED950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6E03DD-F777-4CE3-8958-548A623ABE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9831050"/>
            <a:ext cx="37307838" cy="6129338"/>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3467100" y="13081000"/>
            <a:ext cx="37307838" cy="6750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5DBA90-CE8E-46C8-B2BA-4582AB128D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292475" y="8915400"/>
            <a:ext cx="18576925" cy="1851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22021800" y="8915400"/>
            <a:ext cx="18576925" cy="1851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7F9814-C5A9-4CC3-8D4A-22EBF110B71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36663"/>
            <a:ext cx="39503350" cy="51435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2193925" y="6908800"/>
            <a:ext cx="19392900" cy="28781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9786938"/>
            <a:ext cx="19392900" cy="17781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22296438" y="6908800"/>
            <a:ext cx="19400837" cy="28781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9786938"/>
            <a:ext cx="19400837" cy="17781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B858CF5-2484-4EDD-A405-60CDBC1D58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5E07EFD-1AD6-42E9-A2EC-47B8A15EC6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1B0314-A78E-478F-A559-40FEF9F906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28725"/>
            <a:ext cx="14439900" cy="5229225"/>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17160875" y="1228725"/>
            <a:ext cx="24536400" cy="26339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2193925" y="6457950"/>
            <a:ext cx="14439900" cy="211105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393C53-7EC2-4AA1-B3F6-4AFC50A896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1602700"/>
            <a:ext cx="26335037" cy="2551113"/>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8602663" y="2757488"/>
            <a:ext cx="26335037" cy="1851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8602663" y="24153813"/>
            <a:ext cx="26335037" cy="36210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7E4E03-5B90-493D-9BF0-2F59EB73CE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E84C4"/>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743200"/>
            <a:ext cx="37306250" cy="5143500"/>
          </a:xfrm>
          <a:prstGeom prst="rect">
            <a:avLst/>
          </a:prstGeom>
          <a:noFill/>
          <a:ln w="9525">
            <a:noFill/>
            <a:miter lim="800000"/>
            <a:headEnd/>
            <a:tailEnd/>
          </a:ln>
        </p:spPr>
        <p:txBody>
          <a:bodyPr vert="horz" wrap="square" lIns="426714" tIns="213357" rIns="426714" bIns="21335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2475" y="8915400"/>
            <a:ext cx="37306250" cy="18516600"/>
          </a:xfrm>
          <a:prstGeom prst="rect">
            <a:avLst/>
          </a:prstGeom>
          <a:noFill/>
          <a:ln w="9525">
            <a:noFill/>
            <a:miter lim="800000"/>
            <a:headEnd/>
            <a:tailEnd/>
          </a:ln>
        </p:spPr>
        <p:txBody>
          <a:bodyPr vert="horz" wrap="square" lIns="426714" tIns="213357" rIns="426714" bIns="21335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2475" y="28117800"/>
            <a:ext cx="9144000" cy="205740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eaLnBrk="0" hangingPunct="0">
              <a:defRPr sz="6500"/>
            </a:lvl1pPr>
          </a:lstStyle>
          <a:p>
            <a:pPr>
              <a:defRPr/>
            </a:pPr>
            <a:endParaRPr lang="en-US"/>
          </a:p>
        </p:txBody>
      </p:sp>
      <p:sp>
        <p:nvSpPr>
          <p:cNvPr id="1029" name="Rectangle 5"/>
          <p:cNvSpPr>
            <a:spLocks noGrp="1" noChangeArrowheads="1"/>
          </p:cNvSpPr>
          <p:nvPr>
            <p:ph type="ftr" sz="quarter" idx="3"/>
          </p:nvPr>
        </p:nvSpPr>
        <p:spPr bwMode="auto">
          <a:xfrm>
            <a:off x="14995525" y="28117800"/>
            <a:ext cx="13900150" cy="205740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ctr" eaLnBrk="0" hangingPunct="0">
              <a:defRPr sz="6500"/>
            </a:lvl1pPr>
          </a:lstStyle>
          <a:p>
            <a:pPr>
              <a:defRPr/>
            </a:pPr>
            <a:endParaRPr lang="en-US"/>
          </a:p>
        </p:txBody>
      </p:sp>
      <p:sp>
        <p:nvSpPr>
          <p:cNvPr id="1030" name="Rectangle 6"/>
          <p:cNvSpPr>
            <a:spLocks noGrp="1" noChangeArrowheads="1"/>
          </p:cNvSpPr>
          <p:nvPr>
            <p:ph type="sldNum" sz="quarter" idx="4"/>
          </p:nvPr>
        </p:nvSpPr>
        <p:spPr bwMode="auto">
          <a:xfrm>
            <a:off x="31454725" y="28117800"/>
            <a:ext cx="9144000" cy="205740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r" eaLnBrk="0" hangingPunct="0">
              <a:defRPr sz="6500"/>
            </a:lvl1pPr>
          </a:lstStyle>
          <a:p>
            <a:pPr>
              <a:defRPr/>
            </a:pPr>
            <a:fld id="{696790C8-10E7-4613-842B-4189F5C76A43}" type="slidenum">
              <a:rPr lang="en-US"/>
              <a:pPr>
                <a:defRPr/>
              </a:pPr>
              <a:t>‹#›</a:t>
            </a:fld>
            <a:endParaRPr lang="en-US"/>
          </a:p>
        </p:txBody>
      </p:sp>
      <p:sp>
        <p:nvSpPr>
          <p:cNvPr id="1035" name="Rectangle 11"/>
          <p:cNvSpPr>
            <a:spLocks noChangeArrowheads="1"/>
          </p:cNvSpPr>
          <p:nvPr userDrawn="1"/>
        </p:nvSpPr>
        <p:spPr bwMode="auto">
          <a:xfrm>
            <a:off x="0" y="0"/>
            <a:ext cx="43891200" cy="30861000"/>
          </a:xfrm>
          <a:prstGeom prst="rect">
            <a:avLst/>
          </a:prstGeom>
          <a:noFill/>
          <a:ln w="25400">
            <a:solidFill>
              <a:schemeClr val="tx1"/>
            </a:solidFill>
            <a:miter lim="800000"/>
            <a:headEnd/>
            <a:tailEnd/>
          </a:ln>
          <a:effectLst/>
        </p:spPr>
        <p:txBody>
          <a:bodyPr wrap="none" anchor="ctr"/>
          <a:lstStyle/>
          <a:p>
            <a:pPr eaLnBrk="0" hangingPunct="0">
              <a:defRPr/>
            </a:pPr>
            <a:endParaRPr lang="en-A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jpeg"/><Relationship Id="rId11"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hyperlink" Target="mailto:Sarah.Farrell1@health.nsw.gov.au"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91" name="Rectangle 35"/>
          <p:cNvSpPr>
            <a:spLocks noChangeArrowheads="1"/>
          </p:cNvSpPr>
          <p:nvPr/>
        </p:nvSpPr>
        <p:spPr bwMode="auto">
          <a:xfrm>
            <a:off x="32932688" y="23871238"/>
            <a:ext cx="9829800" cy="2895600"/>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GB" sz="4000" b="1">
                <a:solidFill>
                  <a:srgbClr val="B20838"/>
                </a:solidFill>
                <a:latin typeface="Arial" charset="0"/>
              </a:rPr>
              <a:t>Acknowledgements</a:t>
            </a:r>
          </a:p>
          <a:p>
            <a:pPr eaLnBrk="0" hangingPunct="0">
              <a:spcBef>
                <a:spcPct val="50000"/>
              </a:spcBef>
            </a:pPr>
            <a:r>
              <a:rPr lang="en-AU" sz="2800">
                <a:latin typeface="Arial" charset="0"/>
              </a:rPr>
              <a:t>The Centre for Oral Health Strategy, Dr Lyn Mayne RFDS, Maari Ma Health Aboriginal Corporation and Private dental clinics in Broken Hill.</a:t>
            </a:r>
          </a:p>
        </p:txBody>
      </p:sp>
      <p:sp>
        <p:nvSpPr>
          <p:cNvPr id="15392" name="Rectangle 34"/>
          <p:cNvSpPr>
            <a:spLocks noChangeArrowheads="1"/>
          </p:cNvSpPr>
          <p:nvPr/>
        </p:nvSpPr>
        <p:spPr bwMode="auto">
          <a:xfrm>
            <a:off x="32891413" y="15286038"/>
            <a:ext cx="9829800" cy="8234362"/>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GB" sz="4000" b="1">
                <a:solidFill>
                  <a:srgbClr val="B20838"/>
                </a:solidFill>
                <a:latin typeface="Arial" charset="0"/>
              </a:rPr>
              <a:t>Conclusion</a:t>
            </a:r>
          </a:p>
          <a:p>
            <a:pPr eaLnBrk="0" hangingPunct="0">
              <a:spcBef>
                <a:spcPct val="50000"/>
              </a:spcBef>
            </a:pPr>
            <a:r>
              <a:rPr lang="en-AU" sz="2800">
                <a:latin typeface="Arial" charset="0"/>
              </a:rPr>
              <a:t>The Healthy Smiles for School project provided a simple, effective way to determine the oral health needs of children, in a friendly and non intrusive environment, with a reduction in costs, and  little disruption to normal child dental services.</a:t>
            </a:r>
          </a:p>
          <a:p>
            <a:pPr eaLnBrk="0" hangingPunct="0">
              <a:spcBef>
                <a:spcPct val="50000"/>
              </a:spcBef>
            </a:pPr>
            <a:r>
              <a:rPr lang="en-AU" sz="2800">
                <a:latin typeface="Arial" charset="0"/>
              </a:rPr>
              <a:t>The project provided an opportunity to educate not only children but also parents of their child’s the oral health needs. </a:t>
            </a:r>
          </a:p>
          <a:p>
            <a:pPr eaLnBrk="0" hangingPunct="0">
              <a:spcBef>
                <a:spcPct val="50000"/>
              </a:spcBef>
            </a:pPr>
            <a:r>
              <a:rPr lang="en-AU" sz="2800">
                <a:latin typeface="Arial" charset="0"/>
              </a:rPr>
              <a:t>Early intervention and education of children and parents  on oral health, decreases time away from the classroom, due to dental disease.</a:t>
            </a:r>
          </a:p>
          <a:p>
            <a:pPr eaLnBrk="0" hangingPunct="0">
              <a:spcBef>
                <a:spcPct val="50000"/>
              </a:spcBef>
            </a:pPr>
            <a:r>
              <a:rPr lang="en-AU" sz="2800">
                <a:latin typeface="Arial" charset="0"/>
              </a:rPr>
              <a:t>The Healthy Smiles for Schools Project provides an efficient use of dental staff, to provide much needed oral health education to schools.</a:t>
            </a:r>
          </a:p>
          <a:p>
            <a:pPr eaLnBrk="0" hangingPunct="0">
              <a:spcBef>
                <a:spcPct val="50000"/>
              </a:spcBef>
            </a:pPr>
            <a:endParaRPr lang="en-AU" sz="2800">
              <a:latin typeface="Arial" charset="0"/>
            </a:endParaRPr>
          </a:p>
          <a:p>
            <a:pPr eaLnBrk="0" hangingPunct="0">
              <a:spcBef>
                <a:spcPct val="50000"/>
              </a:spcBef>
            </a:pPr>
            <a:endParaRPr lang="en-AU" sz="2800">
              <a:solidFill>
                <a:srgbClr val="FF0000"/>
              </a:solidFill>
              <a:latin typeface="Arial" charset="0"/>
            </a:endParaRPr>
          </a:p>
          <a:p>
            <a:pPr eaLnBrk="0" hangingPunct="0">
              <a:spcBef>
                <a:spcPct val="50000"/>
              </a:spcBef>
            </a:pPr>
            <a:endParaRPr lang="en-AU" sz="2800">
              <a:solidFill>
                <a:srgbClr val="FF0000"/>
              </a:solidFill>
              <a:latin typeface="Arial" charset="0"/>
            </a:endParaRPr>
          </a:p>
        </p:txBody>
      </p:sp>
      <p:sp>
        <p:nvSpPr>
          <p:cNvPr id="15393" name="Rectangle 29"/>
          <p:cNvSpPr>
            <a:spLocks noChangeArrowheads="1"/>
          </p:cNvSpPr>
          <p:nvPr/>
        </p:nvSpPr>
        <p:spPr bwMode="auto">
          <a:xfrm>
            <a:off x="836613" y="5607050"/>
            <a:ext cx="10091737" cy="9031288"/>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GB" sz="4000" b="1">
                <a:solidFill>
                  <a:srgbClr val="B20838"/>
                </a:solidFill>
                <a:latin typeface="Arial" charset="0"/>
              </a:rPr>
              <a:t>Case for change</a:t>
            </a:r>
          </a:p>
          <a:p>
            <a:pPr eaLnBrk="0" hangingPunct="0">
              <a:spcBef>
                <a:spcPct val="50000"/>
              </a:spcBef>
            </a:pPr>
            <a:r>
              <a:rPr lang="en-GB">
                <a:latin typeface="Arial" charset="0"/>
              </a:rPr>
              <a:t>Presently, there is a lack of oral health promotion aimed at school children  in the Far Western Local Health Network.</a:t>
            </a:r>
          </a:p>
          <a:p>
            <a:pPr eaLnBrk="0" hangingPunct="0">
              <a:spcBef>
                <a:spcPct val="50000"/>
              </a:spcBef>
            </a:pPr>
            <a:r>
              <a:rPr lang="en-AU" sz="2800">
                <a:latin typeface="Arial" charset="0"/>
              </a:rPr>
              <a:t>It has been highlighted by parents and teachers that poor oral health is a debilitating disease in school children, which can result in absence from school, due to pain, and for appointments and treatment.</a:t>
            </a:r>
          </a:p>
          <a:p>
            <a:pPr eaLnBrk="0" hangingPunct="0">
              <a:spcBef>
                <a:spcPct val="50000"/>
              </a:spcBef>
            </a:pPr>
            <a:r>
              <a:rPr lang="en-AU" sz="2800" i="1">
                <a:latin typeface="Arial" charset="0"/>
              </a:rPr>
              <a:t>Healthy Smiles for School </a:t>
            </a:r>
            <a:r>
              <a:rPr lang="en-AU" sz="2800">
                <a:latin typeface="Arial" charset="0"/>
              </a:rPr>
              <a:t>is an oral health screening program, provided by the Dental Team at the school, which</a:t>
            </a:r>
            <a:r>
              <a:rPr lang="en-AU" sz="2800">
                <a:solidFill>
                  <a:srgbClr val="FF0000"/>
                </a:solidFill>
                <a:latin typeface="Arial" charset="0"/>
              </a:rPr>
              <a:t> </a:t>
            </a:r>
            <a:r>
              <a:rPr lang="en-AU" sz="2800">
                <a:latin typeface="Arial" charset="0"/>
              </a:rPr>
              <a:t>screens children for dental disease. </a:t>
            </a:r>
            <a:br>
              <a:rPr lang="en-AU" sz="2800">
                <a:latin typeface="Arial" charset="0"/>
              </a:rPr>
            </a:br>
            <a:r>
              <a:rPr lang="en-AU" sz="2800">
                <a:latin typeface="Arial" charset="0"/>
              </a:rPr>
              <a:t>By screening the children at school and providing oral health education we have the opportunity to detect any oral health problems early before it can become debilitating for the patient.</a:t>
            </a:r>
          </a:p>
          <a:p>
            <a:pPr eaLnBrk="0" hangingPunct="0">
              <a:spcBef>
                <a:spcPct val="50000"/>
              </a:spcBef>
            </a:pPr>
            <a:r>
              <a:rPr lang="en-AU" sz="2800">
                <a:latin typeface="Arial" charset="0"/>
              </a:rPr>
              <a:t>Improvements are needed for the oral health education of 6-12 year olds. Unless the children are visiting a dental clinic it is unlikely that they will receive any oral health education.</a:t>
            </a:r>
          </a:p>
          <a:p>
            <a:pPr eaLnBrk="0" hangingPunct="0">
              <a:spcBef>
                <a:spcPct val="50000"/>
              </a:spcBef>
            </a:pPr>
            <a:endParaRPr lang="en-AU" sz="2800">
              <a:latin typeface="Arial" charset="0"/>
            </a:endParaRPr>
          </a:p>
          <a:p>
            <a:pPr eaLnBrk="0" hangingPunct="0">
              <a:spcBef>
                <a:spcPct val="50000"/>
              </a:spcBef>
            </a:pPr>
            <a:endParaRPr lang="en-AU" sz="2800">
              <a:latin typeface="Arial" charset="0"/>
            </a:endParaRPr>
          </a:p>
        </p:txBody>
      </p:sp>
      <p:sp>
        <p:nvSpPr>
          <p:cNvPr id="15384" name="Rectangle 30"/>
          <p:cNvSpPr>
            <a:spLocks noChangeArrowheads="1"/>
          </p:cNvSpPr>
          <p:nvPr/>
        </p:nvSpPr>
        <p:spPr bwMode="auto">
          <a:xfrm>
            <a:off x="11433175" y="8166100"/>
            <a:ext cx="9829800" cy="22313900"/>
          </a:xfrm>
          <a:prstGeom prst="rect">
            <a:avLst/>
          </a:prstGeom>
          <a:solidFill>
            <a:schemeClr val="bg1"/>
          </a:solidFill>
          <a:ln w="9525">
            <a:noFill/>
            <a:miter lim="800000"/>
            <a:headEnd/>
            <a:tailEnd/>
          </a:ln>
        </p:spPr>
        <p:txBody>
          <a:bodyPr lIns="360000" tIns="360000" rIns="360000" bIns="360000"/>
          <a:lstStyle/>
          <a:p>
            <a:pPr marL="381000" indent="-381000" eaLnBrk="0" hangingPunct="0">
              <a:spcBef>
                <a:spcPct val="50000"/>
              </a:spcBef>
            </a:pPr>
            <a:r>
              <a:rPr lang="en-GB" sz="4000" b="1">
                <a:solidFill>
                  <a:srgbClr val="B20838"/>
                </a:solidFill>
                <a:latin typeface="Arial" charset="0"/>
              </a:rPr>
              <a:t>Diagnostics</a:t>
            </a:r>
          </a:p>
          <a:p>
            <a:pPr marL="381000" indent="-381000" eaLnBrk="0" hangingPunct="0">
              <a:spcBef>
                <a:spcPct val="50000"/>
              </a:spcBef>
              <a:buSzPct val="60000"/>
              <a:buFont typeface="Monotype Sorts"/>
              <a:buNone/>
            </a:pPr>
            <a:r>
              <a:rPr lang="en-AU" sz="2800">
                <a:latin typeface="Arial" charset="0"/>
              </a:rPr>
              <a:t>A total</a:t>
            </a:r>
            <a:r>
              <a:rPr lang="en-AU" sz="2800">
                <a:solidFill>
                  <a:srgbClr val="FF0000"/>
                </a:solidFill>
                <a:latin typeface="Arial" charset="0"/>
              </a:rPr>
              <a:t> </a:t>
            </a:r>
            <a:r>
              <a:rPr lang="en-AU" sz="2800">
                <a:latin typeface="Arial" charset="0"/>
              </a:rPr>
              <a:t>of 122 students were screened at Burke Ward Public School,</a:t>
            </a:r>
            <a:br>
              <a:rPr lang="en-AU" sz="2800">
                <a:latin typeface="Arial" charset="0"/>
              </a:rPr>
            </a:br>
            <a:r>
              <a:rPr lang="en-AU" sz="2800">
                <a:latin typeface="Arial" charset="0"/>
              </a:rPr>
              <a:t>48 did not require any follow up treatment,</a:t>
            </a:r>
            <a:br>
              <a:rPr lang="en-AU" sz="2800">
                <a:latin typeface="Arial" charset="0"/>
              </a:rPr>
            </a:br>
            <a:r>
              <a:rPr lang="en-AU" sz="2800">
                <a:latin typeface="Arial" charset="0"/>
              </a:rPr>
              <a:t>41 attended for treatment at the Morgan St Clinic,</a:t>
            </a:r>
            <a:br>
              <a:rPr lang="en-AU" sz="2800">
                <a:latin typeface="Arial" charset="0"/>
              </a:rPr>
            </a:br>
            <a:r>
              <a:rPr lang="en-AU" sz="2800">
                <a:latin typeface="Arial" charset="0"/>
              </a:rPr>
              <a:t>27 attended for treatment at various dental clinics in Town (Maari Ma and Private dental clinics) and 4 patients failed to attend for follow up treatment.</a:t>
            </a: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a:p>
            <a:pPr marL="381000" indent="-381000" eaLnBrk="0" hangingPunct="0">
              <a:spcBef>
                <a:spcPct val="50000"/>
              </a:spcBef>
            </a:pPr>
            <a:r>
              <a:rPr lang="en-AU" sz="4000" b="1">
                <a:solidFill>
                  <a:srgbClr val="B20838"/>
                </a:solidFill>
                <a:latin typeface="Arial" charset="0"/>
              </a:rPr>
              <a:t>Planning and implementing solutions </a:t>
            </a:r>
          </a:p>
          <a:p>
            <a:pPr marL="381000" indent="-381000" eaLnBrk="0" hangingPunct="0">
              <a:spcBef>
                <a:spcPts val="1675"/>
              </a:spcBef>
            </a:pPr>
            <a:r>
              <a:rPr lang="en-AU" sz="2800">
                <a:latin typeface="Arial" charset="0"/>
              </a:rPr>
              <a:t>Historically, school screening programs have been utilised in many states, although they have been phased out in NSW due to a high demand for services, low staff retention and long waiting lists. </a:t>
            </a:r>
            <a:br>
              <a:rPr lang="en-AU" sz="2800">
                <a:latin typeface="Arial" charset="0"/>
              </a:rPr>
            </a:br>
            <a:r>
              <a:rPr lang="en-AU" sz="2800">
                <a:latin typeface="Arial" charset="0"/>
              </a:rPr>
              <a:t>This program provides</a:t>
            </a:r>
          </a:p>
          <a:p>
            <a:pPr marL="381000" indent="-381000" eaLnBrk="0" hangingPunct="0">
              <a:spcBef>
                <a:spcPts val="1675"/>
              </a:spcBef>
              <a:buFont typeface="Arial" charset="0"/>
              <a:buChar char="•"/>
            </a:pPr>
            <a:r>
              <a:rPr lang="en-AU" sz="2800">
                <a:latin typeface="Arial" charset="0"/>
              </a:rPr>
              <a:t> A friendly environment for children, </a:t>
            </a:r>
          </a:p>
          <a:p>
            <a:pPr marL="381000" indent="-381000" eaLnBrk="0" hangingPunct="0">
              <a:spcBef>
                <a:spcPts val="1675"/>
              </a:spcBef>
              <a:buFont typeface="Arial" charset="0"/>
              <a:buChar char="•"/>
            </a:pPr>
            <a:r>
              <a:rPr lang="en-AU" sz="2800">
                <a:latin typeface="Arial" charset="0"/>
              </a:rPr>
              <a:t>Small group(5 children per session) oral health education and supervised tooth brushing instruction</a:t>
            </a:r>
          </a:p>
          <a:p>
            <a:pPr marL="381000" indent="-381000" eaLnBrk="0" hangingPunct="0">
              <a:spcBef>
                <a:spcPts val="1675"/>
              </a:spcBef>
              <a:buFont typeface="Arial" charset="0"/>
              <a:buChar char="•"/>
            </a:pPr>
            <a:r>
              <a:rPr lang="en-AU" sz="2800">
                <a:latin typeface="Arial" charset="0"/>
              </a:rPr>
              <a:t>A dental practitioner at the school; for many children that are not likely to see a dental practitioner they now have the ability to do so with minor disruption to school and to their parents/guardians.</a:t>
            </a:r>
          </a:p>
          <a:p>
            <a:pPr marL="381000" indent="-381000" eaLnBrk="0" hangingPunct="0">
              <a:spcBef>
                <a:spcPts val="1675"/>
              </a:spcBef>
              <a:buFont typeface="Arial" charset="0"/>
              <a:buChar char="•"/>
            </a:pPr>
            <a:r>
              <a:rPr lang="en-AU" sz="2800">
                <a:latin typeface="Arial" charset="0"/>
              </a:rPr>
              <a:t>Follow up reminders and treatment.</a:t>
            </a:r>
          </a:p>
          <a:p>
            <a:pPr marL="381000" indent="-381000" eaLnBrk="0" hangingPunct="0">
              <a:spcBef>
                <a:spcPct val="50000"/>
              </a:spcBef>
            </a:pPr>
            <a:r>
              <a:rPr lang="en-AU" sz="2800">
                <a:latin typeface="Arial" charset="0"/>
              </a:rPr>
              <a:t>School Principals contacted and notices in school newsletters arranged</a:t>
            </a:r>
          </a:p>
          <a:p>
            <a:pPr marL="381000" indent="-381000" eaLnBrk="0" hangingPunct="0">
              <a:spcBef>
                <a:spcPct val="50000"/>
              </a:spcBef>
            </a:pPr>
            <a:r>
              <a:rPr lang="en-AU" sz="2800">
                <a:latin typeface="Arial" charset="0"/>
              </a:rPr>
              <a:t>Consent forms are given to parents/guardians in advance.</a:t>
            </a:r>
          </a:p>
          <a:p>
            <a:pPr marL="381000" indent="-381000" eaLnBrk="0" hangingPunct="0">
              <a:spcBef>
                <a:spcPts val="1675"/>
              </a:spcBef>
            </a:pPr>
            <a:r>
              <a:rPr lang="en-AU" sz="2800">
                <a:latin typeface="Arial" charset="0"/>
              </a:rPr>
              <a:t>The school provided one room for the clinic staff to set up a portable dental chair, a map of the school and the school list so that the dental team could collect 5 students at a time for the screening.</a:t>
            </a:r>
          </a:p>
          <a:p>
            <a:pPr marL="381000" indent="-381000" eaLnBrk="0" hangingPunct="0">
              <a:spcBef>
                <a:spcPts val="1675"/>
              </a:spcBef>
            </a:pPr>
            <a:endParaRPr lang="en-AU" sz="2800">
              <a:latin typeface="Arial" charset="0"/>
            </a:endParaRPr>
          </a:p>
          <a:p>
            <a:pPr marL="381000" indent="-381000" eaLnBrk="0" hangingPunct="0">
              <a:spcBef>
                <a:spcPct val="50000"/>
              </a:spcBef>
              <a:buSzPct val="60000"/>
              <a:buFont typeface="Monotype Sorts"/>
              <a:buNone/>
            </a:pPr>
            <a:endParaRPr lang="en-AU" sz="2800">
              <a:latin typeface="Arial" charset="0"/>
            </a:endParaRPr>
          </a:p>
        </p:txBody>
      </p:sp>
      <p:sp>
        <p:nvSpPr>
          <p:cNvPr id="15385" name="Rectangle 31"/>
          <p:cNvSpPr>
            <a:spLocks noChangeArrowheads="1"/>
          </p:cNvSpPr>
          <p:nvPr/>
        </p:nvSpPr>
        <p:spPr bwMode="auto">
          <a:xfrm>
            <a:off x="22301200" y="8166100"/>
            <a:ext cx="9829800" cy="22313900"/>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GB" sz="4000" b="1">
                <a:solidFill>
                  <a:srgbClr val="B20838"/>
                </a:solidFill>
                <a:latin typeface="Arial" charset="0"/>
              </a:rPr>
              <a:t>Results</a:t>
            </a:r>
          </a:p>
          <a:p>
            <a:pPr eaLnBrk="0" hangingPunct="0">
              <a:spcBef>
                <a:spcPct val="50000"/>
              </a:spcBef>
            </a:pPr>
            <a:r>
              <a:rPr lang="en-AU" sz="2800" b="1" u="sng">
                <a:latin typeface="Arial" charset="0"/>
              </a:rPr>
              <a:t>Patient Experience-</a:t>
            </a:r>
            <a:r>
              <a:rPr lang="en-AU" sz="2800" b="1">
                <a:latin typeface="Arial" charset="0"/>
              </a:rPr>
              <a:t>  </a:t>
            </a:r>
            <a:r>
              <a:rPr lang="en-AU" sz="2800">
                <a:latin typeface="Arial" charset="0"/>
              </a:rPr>
              <a:t>5 children at a time attended a a classroom set up with a dental chair. Each child had a turn in the dental chair, their fellow students watching the process. This provided a friendly and familiar environment , reducing the amount of dental anxiety  experienced b y the children.</a:t>
            </a:r>
          </a:p>
          <a:p>
            <a:pPr eaLnBrk="0" hangingPunct="0">
              <a:spcBef>
                <a:spcPct val="50000"/>
              </a:spcBef>
              <a:buFontTx/>
              <a:buChar char="-"/>
            </a:pPr>
            <a:r>
              <a:rPr lang="en-AU" sz="2800">
                <a:latin typeface="Arial" charset="0"/>
              </a:rPr>
              <a:t>Each group was given comprehensive oral health education and tooth brushing, which resulted in healthy competitiveness for each to have the cleanest teeth!</a:t>
            </a:r>
          </a:p>
          <a:p>
            <a:pPr eaLnBrk="0" hangingPunct="0">
              <a:spcBef>
                <a:spcPct val="50000"/>
              </a:spcBef>
            </a:pPr>
            <a:r>
              <a:rPr lang="en-AU" sz="2800" b="1" u="sng">
                <a:latin typeface="Arial" charset="0"/>
              </a:rPr>
              <a:t>Patient Outcome- </a:t>
            </a:r>
            <a:r>
              <a:rPr lang="en-AU" sz="2800">
                <a:latin typeface="Arial" charset="0"/>
              </a:rPr>
              <a:t>Children who were deemed to need follow up dental treatment had letters sent home to their parents. By sending the parents letters outlining wether their children required follow up treatment .</a:t>
            </a:r>
          </a:p>
          <a:p>
            <a:pPr eaLnBrk="0" hangingPunct="0">
              <a:spcBef>
                <a:spcPct val="50000"/>
              </a:spcBef>
            </a:pPr>
            <a:r>
              <a:rPr lang="en-AU" sz="2800">
                <a:latin typeface="Arial" charset="0"/>
              </a:rPr>
              <a:t>It was hoped to engage and educate those parents whose children needed follow up  care, and  treat dental disease in its early stages.</a:t>
            </a:r>
          </a:p>
          <a:p>
            <a:pPr eaLnBrk="0" hangingPunct="0">
              <a:spcBef>
                <a:spcPct val="50000"/>
              </a:spcBef>
            </a:pPr>
            <a:r>
              <a:rPr lang="en-AU" sz="2800">
                <a:latin typeface="Arial" charset="0"/>
              </a:rPr>
              <a:t>By first seeing the children at their school, providing a dental examination, oral hygiene education, toothbrushes and toothpaste, it provided a familiar and friendly face, when they visited the dental clinic.</a:t>
            </a:r>
          </a:p>
          <a:p>
            <a:pPr eaLnBrk="0" hangingPunct="0">
              <a:spcBef>
                <a:spcPct val="50000"/>
              </a:spcBef>
            </a:pPr>
            <a:r>
              <a:rPr lang="en-AU" sz="2800">
                <a:latin typeface="Arial" charset="0"/>
              </a:rPr>
              <a:t>They are eager to show us what they remember from what we taught them and are easily manageable during their dental treatment.</a:t>
            </a:r>
          </a:p>
          <a:p>
            <a:pPr eaLnBrk="0" hangingPunct="0">
              <a:spcBef>
                <a:spcPct val="50000"/>
              </a:spcBef>
            </a:pPr>
            <a:r>
              <a:rPr lang="en-AU" sz="2800">
                <a:latin typeface="Arial" charset="0"/>
              </a:rPr>
              <a:t>Patient experience and outcomes are superior in a school screening in comparison with a regular dental examination. </a:t>
            </a:r>
          </a:p>
          <a:p>
            <a:pPr eaLnBrk="0" hangingPunct="0">
              <a:spcBef>
                <a:spcPct val="50000"/>
              </a:spcBef>
              <a:buFont typeface="Arial" charset="0"/>
              <a:buNone/>
            </a:pPr>
            <a:r>
              <a:rPr lang="en-AU" sz="2800">
                <a:latin typeface="Arial" charset="0"/>
              </a:rPr>
              <a:t>Children have less dental anxiety and less disruption to their schooling. </a:t>
            </a:r>
          </a:p>
          <a:p>
            <a:pPr eaLnBrk="0" hangingPunct="0">
              <a:spcBef>
                <a:spcPct val="50000"/>
              </a:spcBef>
              <a:buFont typeface="Arial" charset="0"/>
              <a:buNone/>
            </a:pPr>
            <a:r>
              <a:rPr lang="en-AU" sz="2800">
                <a:latin typeface="Arial" charset="0"/>
              </a:rPr>
              <a:t>Dental diseases are able to be caught early using this method. </a:t>
            </a:r>
          </a:p>
          <a:p>
            <a:pPr eaLnBrk="0" hangingPunct="0">
              <a:spcBef>
                <a:spcPct val="50000"/>
              </a:spcBef>
              <a:buFont typeface="Arial" charset="0"/>
              <a:buNone/>
            </a:pPr>
            <a:r>
              <a:rPr lang="en-AU" sz="2800">
                <a:latin typeface="Arial" charset="0"/>
              </a:rPr>
              <a:t>The cost per capita is $1.64 less per patient when screening at school compared to having a dental exam in the dental clinic.</a:t>
            </a:r>
          </a:p>
          <a:p>
            <a:pPr eaLnBrk="0" hangingPunct="0">
              <a:spcBef>
                <a:spcPct val="50000"/>
              </a:spcBef>
            </a:pPr>
            <a:r>
              <a:rPr lang="en-AU" sz="2800">
                <a:latin typeface="Arial" charset="0"/>
              </a:rPr>
              <a:t> </a:t>
            </a:r>
            <a:r>
              <a:rPr lang="en-AU" sz="2800" b="1" u="sng">
                <a:latin typeface="Arial" charset="0"/>
              </a:rPr>
              <a:t>Cost</a:t>
            </a:r>
          </a:p>
          <a:p>
            <a:pPr eaLnBrk="0" hangingPunct="0">
              <a:spcBef>
                <a:spcPct val="50000"/>
              </a:spcBef>
            </a:pPr>
            <a:r>
              <a:rPr lang="en-AU" sz="2800">
                <a:latin typeface="Arial" charset="0"/>
              </a:rPr>
              <a:t>Over all cost including labour, postage, paperwork, sterilisation and oral hygiene products:</a:t>
            </a:r>
          </a:p>
          <a:p>
            <a:pPr eaLnBrk="0" hangingPunct="0">
              <a:spcBef>
                <a:spcPct val="50000"/>
              </a:spcBef>
            </a:pPr>
            <a:r>
              <a:rPr lang="en-AU" sz="2800" b="1">
                <a:latin typeface="Arial" charset="0"/>
              </a:rPr>
              <a:t>Total Cost per Capita for School Screening:</a:t>
            </a:r>
            <a:r>
              <a:rPr lang="en-AU" sz="2800">
                <a:latin typeface="Arial" charset="0"/>
              </a:rPr>
              <a:t/>
            </a:r>
            <a:br>
              <a:rPr lang="en-AU" sz="2800">
                <a:latin typeface="Arial" charset="0"/>
              </a:rPr>
            </a:br>
            <a:r>
              <a:rPr lang="en-AU" sz="2800" b="1" i="1">
                <a:latin typeface="Arial" charset="0"/>
              </a:rPr>
              <a:t>                                                      $5.51 per patient.</a:t>
            </a:r>
          </a:p>
          <a:p>
            <a:pPr eaLnBrk="0" hangingPunct="0">
              <a:spcBef>
                <a:spcPct val="50000"/>
              </a:spcBef>
            </a:pPr>
            <a:r>
              <a:rPr lang="en-AU" sz="2800">
                <a:latin typeface="Arial" charset="0"/>
              </a:rPr>
              <a:t>Cost per Capita for screening at Morgan St Clinic:</a:t>
            </a:r>
            <a:br>
              <a:rPr lang="en-AU" sz="2800">
                <a:latin typeface="Arial" charset="0"/>
              </a:rPr>
            </a:br>
            <a:r>
              <a:rPr lang="en-AU" sz="2800">
                <a:latin typeface="Arial" charset="0"/>
              </a:rPr>
              <a:t>						</a:t>
            </a:r>
            <a:r>
              <a:rPr lang="en-AU" sz="2800" b="1" i="1">
                <a:latin typeface="Arial" charset="0"/>
              </a:rPr>
              <a:t>$7.15 per patient</a:t>
            </a:r>
            <a:endParaRPr lang="en-AU" sz="2800">
              <a:latin typeface="Arial" charset="0"/>
            </a:endParaRPr>
          </a:p>
        </p:txBody>
      </p:sp>
      <p:sp>
        <p:nvSpPr>
          <p:cNvPr id="15396" name="Text Box 4"/>
          <p:cNvSpPr txBox="1">
            <a:spLocks noChangeArrowheads="1"/>
          </p:cNvSpPr>
          <p:nvPr/>
        </p:nvSpPr>
        <p:spPr bwMode="auto">
          <a:xfrm>
            <a:off x="14241463" y="5133975"/>
            <a:ext cx="15781337" cy="2224088"/>
          </a:xfrm>
          <a:prstGeom prst="rect">
            <a:avLst/>
          </a:prstGeom>
          <a:noFill/>
          <a:ln w="9525">
            <a:noFill/>
            <a:miter lim="800000"/>
            <a:headEnd/>
            <a:tailEnd/>
          </a:ln>
        </p:spPr>
        <p:txBody>
          <a:bodyPr lIns="360000" tIns="360000" rIns="360000" bIns="360000"/>
          <a:lstStyle/>
          <a:p>
            <a:pPr algn="ctr" eaLnBrk="0" hangingPunct="0">
              <a:spcBef>
                <a:spcPct val="20000"/>
              </a:spcBef>
            </a:pPr>
            <a:r>
              <a:rPr lang="en-GB" sz="5600" b="1">
                <a:solidFill>
                  <a:schemeClr val="bg1"/>
                </a:solidFill>
                <a:latin typeface="Arial" charset="0"/>
              </a:rPr>
              <a:t>Sarah Farrell - Oral Health Therapist</a:t>
            </a:r>
          </a:p>
          <a:p>
            <a:pPr algn="ctr" eaLnBrk="0" hangingPunct="0">
              <a:spcBef>
                <a:spcPct val="20000"/>
              </a:spcBef>
            </a:pPr>
            <a:r>
              <a:rPr lang="en-GB" sz="5000">
                <a:solidFill>
                  <a:schemeClr val="bg1"/>
                </a:solidFill>
                <a:latin typeface="Arial" charset="0"/>
              </a:rPr>
              <a:t>School Dental Clinic, Broken Hill</a:t>
            </a:r>
          </a:p>
        </p:txBody>
      </p:sp>
      <p:sp>
        <p:nvSpPr>
          <p:cNvPr id="15397" name="Rectangle 33"/>
          <p:cNvSpPr>
            <a:spLocks noChangeArrowheads="1"/>
          </p:cNvSpPr>
          <p:nvPr/>
        </p:nvSpPr>
        <p:spPr bwMode="auto">
          <a:xfrm>
            <a:off x="912813" y="14782800"/>
            <a:ext cx="10015537" cy="3051175"/>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AU" sz="4000" b="1">
                <a:solidFill>
                  <a:srgbClr val="B20838"/>
                </a:solidFill>
                <a:latin typeface="Arial" charset="0"/>
              </a:rPr>
              <a:t>Goal</a:t>
            </a:r>
            <a:endParaRPr lang="en-GB" sz="4000" b="1">
              <a:solidFill>
                <a:srgbClr val="B20838"/>
              </a:solidFill>
              <a:latin typeface="Arial" charset="0"/>
            </a:endParaRPr>
          </a:p>
          <a:p>
            <a:pPr eaLnBrk="0" hangingPunct="0">
              <a:spcBef>
                <a:spcPct val="20000"/>
              </a:spcBef>
            </a:pPr>
            <a:r>
              <a:rPr lang="en-AU" sz="2800">
                <a:latin typeface="Arial" charset="0"/>
              </a:rPr>
              <a:t>To reduce the amount of time children spend out of school in relation to dental diseases and to provide adequate oral health education, and follow up  dental treatment where required to prevent dental disease.</a:t>
            </a:r>
          </a:p>
        </p:txBody>
      </p:sp>
      <p:sp>
        <p:nvSpPr>
          <p:cNvPr id="15389" name="Rectangle 30"/>
          <p:cNvSpPr>
            <a:spLocks noChangeArrowheads="1"/>
          </p:cNvSpPr>
          <p:nvPr/>
        </p:nvSpPr>
        <p:spPr bwMode="auto">
          <a:xfrm>
            <a:off x="917575" y="17972088"/>
            <a:ext cx="10010775" cy="12507912"/>
          </a:xfrm>
          <a:prstGeom prst="rect">
            <a:avLst/>
          </a:prstGeom>
          <a:solidFill>
            <a:schemeClr val="bg1"/>
          </a:solidFill>
          <a:ln w="9525">
            <a:noFill/>
            <a:miter lim="800000"/>
            <a:headEnd/>
            <a:tailEnd/>
          </a:ln>
        </p:spPr>
        <p:txBody>
          <a:bodyPr lIns="360000" tIns="360000" rIns="360000" bIns="360000"/>
          <a:lstStyle/>
          <a:p>
            <a:pPr marL="381000" indent="-381000" eaLnBrk="0" hangingPunct="0">
              <a:spcBef>
                <a:spcPct val="50000"/>
              </a:spcBef>
            </a:pPr>
            <a:r>
              <a:rPr lang="en-GB" sz="4000" b="1">
                <a:solidFill>
                  <a:srgbClr val="B20838"/>
                </a:solidFill>
                <a:latin typeface="Arial" charset="0"/>
              </a:rPr>
              <a:t>Method</a:t>
            </a:r>
          </a:p>
          <a:p>
            <a:pPr marL="381000" indent="-381000" eaLnBrk="0" hangingPunct="0">
              <a:spcBef>
                <a:spcPct val="50000"/>
              </a:spcBef>
            </a:pPr>
            <a:r>
              <a:rPr lang="en-AU" sz="2800">
                <a:latin typeface="Arial" charset="0"/>
              </a:rPr>
              <a:t>A needs assessment of primary school aged children in Broken Hill was undertaken to determine the oral health needs of 6-12 year olds.</a:t>
            </a:r>
            <a:br>
              <a:rPr lang="en-AU" sz="2800">
                <a:latin typeface="Arial" charset="0"/>
              </a:rPr>
            </a:br>
            <a:r>
              <a:rPr lang="en-AU" sz="2800">
                <a:latin typeface="Arial" charset="0"/>
              </a:rPr>
              <a:t>Through this it was it was determined that:</a:t>
            </a:r>
          </a:p>
          <a:p>
            <a:pPr marL="381000" indent="-381000" eaLnBrk="0" hangingPunct="0">
              <a:spcBef>
                <a:spcPct val="50000"/>
              </a:spcBef>
              <a:buFont typeface="Arial" charset="0"/>
              <a:buChar char="•"/>
            </a:pPr>
            <a:r>
              <a:rPr lang="en-AU" sz="2800">
                <a:latin typeface="Arial" charset="0"/>
              </a:rPr>
              <a:t>Access to dental care</a:t>
            </a:r>
          </a:p>
          <a:p>
            <a:pPr marL="381000" indent="-381000" eaLnBrk="0" hangingPunct="0">
              <a:spcBef>
                <a:spcPct val="50000"/>
              </a:spcBef>
              <a:buFont typeface="Arial" charset="0"/>
              <a:buChar char="•"/>
            </a:pPr>
            <a:r>
              <a:rPr lang="en-AU" sz="2800">
                <a:latin typeface="Arial" charset="0"/>
              </a:rPr>
              <a:t>Oral health education, and </a:t>
            </a:r>
          </a:p>
          <a:p>
            <a:pPr marL="381000" indent="-381000" eaLnBrk="0" hangingPunct="0">
              <a:spcBef>
                <a:spcPct val="50000"/>
              </a:spcBef>
              <a:buFont typeface="Arial" charset="0"/>
              <a:buChar char="•"/>
            </a:pPr>
            <a:r>
              <a:rPr lang="en-AU" sz="2800">
                <a:latin typeface="Arial" charset="0"/>
              </a:rPr>
              <a:t>Treatment and regular follow up, were the main contributing factors to poor oral health in the Broken Hill region. It is also well know that dental caries is one of the most preventable infectious diseases.</a:t>
            </a:r>
          </a:p>
          <a:p>
            <a:pPr marL="381000" indent="-381000" eaLnBrk="0" hangingPunct="0">
              <a:spcBef>
                <a:spcPct val="50000"/>
              </a:spcBef>
            </a:pPr>
            <a:r>
              <a:rPr lang="en-AU" sz="2800">
                <a:latin typeface="Arial" charset="0"/>
              </a:rPr>
              <a:t>Over 3 consecutive days , dental screening was performed on 122 students, and included examination, and oral health education, in particular tooth brushing instruction to each child.</a:t>
            </a:r>
          </a:p>
          <a:p>
            <a:pPr marL="381000" indent="-381000" eaLnBrk="0" hangingPunct="0">
              <a:spcBef>
                <a:spcPct val="50000"/>
              </a:spcBef>
            </a:pPr>
            <a:r>
              <a:rPr lang="en-AU" sz="2800">
                <a:latin typeface="Arial" charset="0"/>
              </a:rPr>
              <a:t>Data  collected included: </a:t>
            </a:r>
          </a:p>
          <a:p>
            <a:pPr marL="381000" indent="-381000" eaLnBrk="0" hangingPunct="0">
              <a:spcBef>
                <a:spcPct val="50000"/>
              </a:spcBef>
              <a:buFont typeface="Arial" charset="0"/>
              <a:buChar char="•"/>
            </a:pPr>
            <a:r>
              <a:rPr lang="en-AU" sz="2800">
                <a:latin typeface="Arial" charset="0"/>
              </a:rPr>
              <a:t>The number of children seen</a:t>
            </a:r>
          </a:p>
          <a:p>
            <a:pPr marL="381000" indent="-381000" eaLnBrk="0" hangingPunct="0">
              <a:spcBef>
                <a:spcPct val="50000"/>
              </a:spcBef>
              <a:buFont typeface="Arial" charset="0"/>
              <a:buChar char="•"/>
            </a:pPr>
            <a:r>
              <a:rPr lang="en-AU" sz="2800">
                <a:latin typeface="Arial" charset="0"/>
              </a:rPr>
              <a:t>The number of children requiring follow up treatment.</a:t>
            </a:r>
          </a:p>
          <a:p>
            <a:pPr marL="381000" indent="-381000" eaLnBrk="0" hangingPunct="0">
              <a:spcBef>
                <a:spcPct val="50000"/>
              </a:spcBef>
              <a:buFont typeface="Arial" charset="0"/>
              <a:buChar char="•"/>
            </a:pPr>
            <a:r>
              <a:rPr lang="en-AU" sz="2800">
                <a:latin typeface="Arial" charset="0"/>
              </a:rPr>
              <a:t>The number of children who attended Morgan Street Clinic for follow up</a:t>
            </a:r>
          </a:p>
          <a:p>
            <a:pPr marL="381000" indent="-381000" eaLnBrk="0" hangingPunct="0">
              <a:spcBef>
                <a:spcPct val="50000"/>
              </a:spcBef>
              <a:buFont typeface="Arial" charset="0"/>
              <a:buChar char="•"/>
            </a:pPr>
            <a:r>
              <a:rPr lang="en-AU" sz="2800">
                <a:latin typeface="Arial" charset="0"/>
              </a:rPr>
              <a:t>The number of children who failed to follow up on treatment </a:t>
            </a:r>
          </a:p>
          <a:p>
            <a:pPr marL="381000" indent="-381000" eaLnBrk="0" hangingPunct="0">
              <a:spcBef>
                <a:spcPct val="50000"/>
              </a:spcBef>
            </a:pPr>
            <a:r>
              <a:rPr lang="en-AU" sz="2800">
                <a:latin typeface="Arial" charset="0"/>
              </a:rPr>
              <a:t>.</a:t>
            </a:r>
          </a:p>
        </p:txBody>
      </p:sp>
      <p:sp>
        <p:nvSpPr>
          <p:cNvPr id="15399" name="Rectangle 34"/>
          <p:cNvSpPr>
            <a:spLocks noChangeArrowheads="1"/>
          </p:cNvSpPr>
          <p:nvPr/>
        </p:nvSpPr>
        <p:spPr bwMode="auto">
          <a:xfrm>
            <a:off x="32945388" y="8166100"/>
            <a:ext cx="9829800" cy="7048500"/>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GB" sz="4000" b="1">
                <a:solidFill>
                  <a:srgbClr val="B20838"/>
                </a:solidFill>
                <a:latin typeface="Arial" charset="0"/>
              </a:rPr>
              <a:t>Sustaining change</a:t>
            </a:r>
          </a:p>
          <a:p>
            <a:pPr eaLnBrk="0" hangingPunct="0"/>
            <a:r>
              <a:rPr lang="en-AU" sz="2800">
                <a:latin typeface="Arial" charset="0"/>
              </a:rPr>
              <a:t>The Healthy Smiles for School project is</a:t>
            </a:r>
            <a:r>
              <a:rPr lang="en-AU" sz="2800">
                <a:solidFill>
                  <a:srgbClr val="FF0000"/>
                </a:solidFill>
                <a:latin typeface="Arial" charset="0"/>
              </a:rPr>
              <a:t> </a:t>
            </a:r>
            <a:r>
              <a:rPr lang="en-AU" sz="2800">
                <a:latin typeface="Arial" charset="0"/>
              </a:rPr>
              <a:t>sustainable by:</a:t>
            </a:r>
          </a:p>
          <a:p>
            <a:pPr eaLnBrk="0" hangingPunct="0"/>
            <a:endParaRPr lang="en-AU" sz="2800">
              <a:solidFill>
                <a:srgbClr val="FF0000"/>
              </a:solidFill>
              <a:latin typeface="Arial" charset="0"/>
            </a:endParaRPr>
          </a:p>
          <a:p>
            <a:pPr eaLnBrk="0" hangingPunct="0"/>
            <a:r>
              <a:rPr lang="en-AU" sz="2800">
                <a:latin typeface="Arial" charset="0"/>
              </a:rPr>
              <a:t>Regular school screening by dental team	</a:t>
            </a:r>
          </a:p>
          <a:p>
            <a:pPr marL="1371600" lvl="2" indent="-457200" eaLnBrk="0" hangingPunct="0">
              <a:buFont typeface="Arial" charset="0"/>
              <a:buChar char="•"/>
            </a:pPr>
            <a:r>
              <a:rPr lang="en-AU" sz="2800">
                <a:latin typeface="Arial" charset="0"/>
              </a:rPr>
              <a:t>Minimal disruption to clinics</a:t>
            </a:r>
          </a:p>
          <a:p>
            <a:pPr marL="1371600" lvl="2" indent="-457200" eaLnBrk="0" hangingPunct="0">
              <a:buFont typeface="Arial" charset="0"/>
              <a:buChar char="•"/>
            </a:pPr>
            <a:r>
              <a:rPr lang="en-AU" sz="2800">
                <a:latin typeface="Arial" charset="0"/>
              </a:rPr>
              <a:t>Reduced cost</a:t>
            </a:r>
          </a:p>
          <a:p>
            <a:pPr marL="1371600" lvl="2" indent="-457200" eaLnBrk="0" hangingPunct="0">
              <a:buFont typeface="Arial" charset="0"/>
              <a:buChar char="•"/>
            </a:pPr>
            <a:r>
              <a:rPr lang="en-AU" sz="2800">
                <a:latin typeface="Arial" charset="0"/>
              </a:rPr>
              <a:t>Ability to screen more patients per day</a:t>
            </a:r>
          </a:p>
          <a:p>
            <a:pPr marL="1371600" lvl="2" indent="-457200" eaLnBrk="0" hangingPunct="0">
              <a:buFont typeface="Arial" charset="0"/>
              <a:buChar char="•"/>
            </a:pPr>
            <a:r>
              <a:rPr lang="en-AU" sz="2800">
                <a:latin typeface="Arial" charset="0"/>
              </a:rPr>
              <a:t>Utilising existing staff members</a:t>
            </a:r>
          </a:p>
          <a:p>
            <a:pPr lvl="1" eaLnBrk="0" hangingPunct="0"/>
            <a:r>
              <a:rPr lang="en-AU" sz="2800">
                <a:latin typeface="Arial" charset="0"/>
              </a:rPr>
              <a:t>Decreasing need for emergency appointments</a:t>
            </a:r>
          </a:p>
          <a:p>
            <a:pPr lvl="1" eaLnBrk="0" hangingPunct="0"/>
            <a:r>
              <a:rPr lang="en-AU" sz="2800">
                <a:latin typeface="Arial" charset="0"/>
              </a:rPr>
              <a:t>Decreased disruption to child’s schooling</a:t>
            </a:r>
          </a:p>
          <a:p>
            <a:pPr lvl="1" eaLnBrk="0" hangingPunct="0"/>
            <a:r>
              <a:rPr lang="en-AU" sz="2800">
                <a:latin typeface="Arial" charset="0"/>
              </a:rPr>
              <a:t>Decreased disruption to parents</a:t>
            </a:r>
          </a:p>
          <a:p>
            <a:pPr lvl="1" eaLnBrk="0" hangingPunct="0"/>
            <a:endParaRPr lang="en-AU" sz="2800">
              <a:latin typeface="Arial" charset="0"/>
            </a:endParaRPr>
          </a:p>
          <a:p>
            <a:pPr lvl="1" eaLnBrk="0" hangingPunct="0"/>
            <a:r>
              <a:rPr lang="en-AU" sz="2800">
                <a:latin typeface="Arial" charset="0"/>
              </a:rPr>
              <a:t>This program has already been implemented in 2 other schools in Broken Hill.</a:t>
            </a:r>
          </a:p>
        </p:txBody>
      </p:sp>
      <p:sp>
        <p:nvSpPr>
          <p:cNvPr id="15400" name="Rectangle 35"/>
          <p:cNvSpPr>
            <a:spLocks noChangeArrowheads="1"/>
          </p:cNvSpPr>
          <p:nvPr/>
        </p:nvSpPr>
        <p:spPr bwMode="auto">
          <a:xfrm>
            <a:off x="32918400" y="27158950"/>
            <a:ext cx="9829800" cy="3321050"/>
          </a:xfrm>
          <a:prstGeom prst="rect">
            <a:avLst/>
          </a:prstGeom>
          <a:solidFill>
            <a:schemeClr val="bg1"/>
          </a:solidFill>
          <a:ln w="9525">
            <a:noFill/>
            <a:miter lim="800000"/>
            <a:headEnd/>
            <a:tailEnd/>
          </a:ln>
        </p:spPr>
        <p:txBody>
          <a:bodyPr lIns="360000" tIns="360000" rIns="360000" bIns="360000"/>
          <a:lstStyle/>
          <a:p>
            <a:pPr eaLnBrk="0" hangingPunct="0">
              <a:spcBef>
                <a:spcPct val="50000"/>
              </a:spcBef>
            </a:pPr>
            <a:r>
              <a:rPr lang="en-GB" sz="4000" b="1">
                <a:solidFill>
                  <a:srgbClr val="B20838"/>
                </a:solidFill>
                <a:latin typeface="Arial" charset="0"/>
              </a:rPr>
              <a:t>Contact</a:t>
            </a:r>
          </a:p>
          <a:p>
            <a:pPr eaLnBrk="0" hangingPunct="0">
              <a:spcBef>
                <a:spcPct val="50000"/>
              </a:spcBef>
            </a:pPr>
            <a:r>
              <a:rPr lang="en-AU" sz="2800">
                <a:latin typeface="Arial" charset="0"/>
              </a:rPr>
              <a:t>Sarah Farrell – Morgan St School Dental Clinic </a:t>
            </a:r>
            <a:r>
              <a:rPr lang="en-AU" sz="2800">
                <a:latin typeface="Arial" charset="0"/>
                <a:hlinkClick r:id="rId4"/>
              </a:rPr>
              <a:t>Sarah.Farrell1@health.nsw.gov.au</a:t>
            </a:r>
            <a:r>
              <a:rPr lang="en-AU" sz="2800">
                <a:latin typeface="Arial" charset="0"/>
              </a:rPr>
              <a:t/>
            </a:r>
            <a:br>
              <a:rPr lang="en-AU" sz="2800">
                <a:latin typeface="Arial" charset="0"/>
              </a:rPr>
            </a:br>
            <a:r>
              <a:rPr lang="en-AU" sz="2800">
                <a:latin typeface="Arial" charset="0"/>
              </a:rPr>
              <a:t>1300 552 626</a:t>
            </a:r>
            <a:endParaRPr lang="en-US" sz="4000" b="1">
              <a:solidFill>
                <a:srgbClr val="CC3300"/>
              </a:solidFill>
              <a:latin typeface="Arial" charset="0"/>
            </a:endParaRPr>
          </a:p>
        </p:txBody>
      </p:sp>
      <p:sp>
        <p:nvSpPr>
          <p:cNvPr id="15401" name="Text Box 30"/>
          <p:cNvSpPr txBox="1">
            <a:spLocks noChangeArrowheads="1"/>
          </p:cNvSpPr>
          <p:nvPr/>
        </p:nvSpPr>
        <p:spPr bwMode="auto">
          <a:xfrm>
            <a:off x="1495425" y="2036763"/>
            <a:ext cx="4032250" cy="1754187"/>
          </a:xfrm>
          <a:prstGeom prst="rect">
            <a:avLst/>
          </a:prstGeom>
          <a:noFill/>
          <a:ln w="9525">
            <a:noFill/>
            <a:miter lim="800000"/>
            <a:headEnd/>
            <a:tailEnd/>
          </a:ln>
        </p:spPr>
        <p:txBody>
          <a:bodyPr>
            <a:spAutoFit/>
          </a:bodyPr>
          <a:lstStyle/>
          <a:p>
            <a:pPr algn="ctr" defTabSz="4175125">
              <a:spcBef>
                <a:spcPct val="50000"/>
              </a:spcBef>
            </a:pPr>
            <a:r>
              <a:rPr lang="en-AU" sz="3600" i="1">
                <a:solidFill>
                  <a:srgbClr val="4E84C4"/>
                </a:solidFill>
                <a:latin typeface="Arial" charset="0"/>
              </a:rPr>
              <a:t>Place Organisation’s Logo Here</a:t>
            </a:r>
          </a:p>
        </p:txBody>
      </p:sp>
      <p:sp>
        <p:nvSpPr>
          <p:cNvPr id="15402" name="Text Box 30"/>
          <p:cNvSpPr txBox="1">
            <a:spLocks noChangeArrowheads="1"/>
          </p:cNvSpPr>
          <p:nvPr/>
        </p:nvSpPr>
        <p:spPr bwMode="auto">
          <a:xfrm>
            <a:off x="38292088" y="2036763"/>
            <a:ext cx="4032250" cy="1754187"/>
          </a:xfrm>
          <a:prstGeom prst="rect">
            <a:avLst/>
          </a:prstGeom>
          <a:noFill/>
          <a:ln w="9525">
            <a:noFill/>
            <a:miter lim="800000"/>
            <a:headEnd/>
            <a:tailEnd/>
          </a:ln>
        </p:spPr>
        <p:txBody>
          <a:bodyPr>
            <a:spAutoFit/>
          </a:bodyPr>
          <a:lstStyle/>
          <a:p>
            <a:pPr algn="ctr" defTabSz="4175125">
              <a:spcBef>
                <a:spcPct val="50000"/>
              </a:spcBef>
            </a:pPr>
            <a:r>
              <a:rPr lang="en-AU" sz="3600" i="1">
                <a:solidFill>
                  <a:srgbClr val="4E84C4"/>
                </a:solidFill>
                <a:latin typeface="Arial" charset="0"/>
              </a:rPr>
              <a:t>Place Organisation’s Logo Here</a:t>
            </a:r>
          </a:p>
        </p:txBody>
      </p:sp>
      <p:pic>
        <p:nvPicPr>
          <p:cNvPr id="15403" name="Picture 16" descr="farwest"/>
          <p:cNvPicPr>
            <a:picLocks noChangeAspect="1" noChangeArrowheads="1"/>
          </p:cNvPicPr>
          <p:nvPr/>
        </p:nvPicPr>
        <p:blipFill>
          <a:blip r:embed="rId5"/>
          <a:srcRect/>
          <a:stretch>
            <a:fillRect/>
          </a:stretch>
        </p:blipFill>
        <p:spPr bwMode="auto">
          <a:xfrm>
            <a:off x="34618613" y="1624013"/>
            <a:ext cx="8840787" cy="2578100"/>
          </a:xfrm>
          <a:prstGeom prst="rect">
            <a:avLst/>
          </a:prstGeom>
          <a:noFill/>
          <a:ln w="9525">
            <a:noFill/>
            <a:miter lim="800000"/>
            <a:headEnd/>
            <a:tailEnd/>
          </a:ln>
        </p:spPr>
      </p:pic>
      <p:pic>
        <p:nvPicPr>
          <p:cNvPr id="15404" name="Picture 17" descr="healthysmilesforschool"/>
          <p:cNvPicPr>
            <a:picLocks noChangeAspect="1" noChangeArrowheads="1"/>
          </p:cNvPicPr>
          <p:nvPr/>
        </p:nvPicPr>
        <p:blipFill>
          <a:blip r:embed="rId6"/>
          <a:srcRect l="16454" t="38489" r="15807" b="38538"/>
          <a:stretch>
            <a:fillRect/>
          </a:stretch>
        </p:blipFill>
        <p:spPr bwMode="auto">
          <a:xfrm>
            <a:off x="10567988" y="452438"/>
            <a:ext cx="21137562" cy="4575175"/>
          </a:xfrm>
          <a:prstGeom prst="rect">
            <a:avLst/>
          </a:prstGeom>
          <a:noFill/>
          <a:ln w="9525">
            <a:noFill/>
            <a:miter lim="800000"/>
            <a:headEnd/>
            <a:tailEnd/>
          </a:ln>
        </p:spPr>
      </p:pic>
      <p:graphicFrame>
        <p:nvGraphicFramePr>
          <p:cNvPr id="15390" name="Object 30"/>
          <p:cNvGraphicFramePr>
            <a:graphicFrameLocks noChangeAspect="1"/>
          </p:cNvGraphicFramePr>
          <p:nvPr/>
        </p:nvGraphicFramePr>
        <p:xfrm>
          <a:off x="12379325" y="11644313"/>
          <a:ext cx="6477000" cy="6362700"/>
        </p:xfrm>
        <a:graphic>
          <a:graphicData uri="http://schemas.openxmlformats.org/presentationml/2006/ole">
            <mc:AlternateContent xmlns:mc="http://schemas.openxmlformats.org/markup-compatibility/2006">
              <mc:Choice xmlns:v="urn:schemas-microsoft-com:vml" Requires="v">
                <p:oleObj spid="_x0000_s15391" name="Chart" r:id="rId7" imgW="8839105" imgH="8467916" progId="MSGraph.Chart.8">
                  <p:embed followColorScheme="full"/>
                </p:oleObj>
              </mc:Choice>
              <mc:Fallback>
                <p:oleObj name="Chart" r:id="rId7" imgW="8839105" imgH="8467916" progId="MSGraph.Chart.8">
                  <p:embed followColorScheme="full"/>
                  <p:pic>
                    <p:nvPicPr>
                      <p:cNvPr id="0"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379325" y="11644313"/>
                        <a:ext cx="6477000" cy="636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405" name="Picture 21"/>
          <p:cNvPicPr>
            <a:picLocks noChangeAspect="1" noChangeArrowheads="1"/>
          </p:cNvPicPr>
          <p:nvPr/>
        </p:nvPicPr>
        <p:blipFill>
          <a:blip r:embed="rId9"/>
          <a:srcRect/>
          <a:stretch>
            <a:fillRect/>
          </a:stretch>
        </p:blipFill>
        <p:spPr bwMode="auto">
          <a:xfrm>
            <a:off x="17265650" y="13903325"/>
            <a:ext cx="730250" cy="579438"/>
          </a:xfrm>
          <a:prstGeom prst="rect">
            <a:avLst/>
          </a:prstGeom>
          <a:noFill/>
          <a:ln w="9525">
            <a:noFill/>
            <a:miter lim="800000"/>
            <a:headEnd/>
            <a:tailEnd/>
          </a:ln>
        </p:spPr>
      </p:pic>
      <p:pic>
        <p:nvPicPr>
          <p:cNvPr id="15406" name="Picture 22"/>
          <p:cNvPicPr>
            <a:picLocks noChangeAspect="1" noChangeArrowheads="1"/>
          </p:cNvPicPr>
          <p:nvPr/>
        </p:nvPicPr>
        <p:blipFill>
          <a:blip r:embed="rId10"/>
          <a:srcRect/>
          <a:stretch>
            <a:fillRect/>
          </a:stretch>
        </p:blipFill>
        <p:spPr bwMode="auto">
          <a:xfrm>
            <a:off x="17265650" y="15554325"/>
            <a:ext cx="719138" cy="523875"/>
          </a:xfrm>
          <a:prstGeom prst="rect">
            <a:avLst/>
          </a:prstGeom>
          <a:noFill/>
          <a:ln w="9525">
            <a:noFill/>
            <a:miter lim="800000"/>
            <a:headEnd/>
            <a:tailEnd/>
          </a:ln>
        </p:spPr>
      </p:pic>
      <p:pic>
        <p:nvPicPr>
          <p:cNvPr id="15407" name="Picture 23"/>
          <p:cNvPicPr>
            <a:picLocks noChangeAspect="1" noChangeArrowheads="1"/>
          </p:cNvPicPr>
          <p:nvPr/>
        </p:nvPicPr>
        <p:blipFill>
          <a:blip r:embed="rId11"/>
          <a:srcRect/>
          <a:stretch>
            <a:fillRect/>
          </a:stretch>
        </p:blipFill>
        <p:spPr bwMode="auto">
          <a:xfrm>
            <a:off x="17265650" y="14782800"/>
            <a:ext cx="719138" cy="438150"/>
          </a:xfrm>
          <a:prstGeom prst="rect">
            <a:avLst/>
          </a:prstGeom>
          <a:noFill/>
          <a:ln w="9525">
            <a:noFill/>
            <a:miter lim="800000"/>
            <a:headEnd/>
            <a:tailEnd/>
          </a:ln>
        </p:spPr>
      </p:pic>
      <p:pic>
        <p:nvPicPr>
          <p:cNvPr id="15408" name="Picture 24"/>
          <p:cNvPicPr>
            <a:picLocks noChangeAspect="1" noChangeArrowheads="1"/>
          </p:cNvPicPr>
          <p:nvPr/>
        </p:nvPicPr>
        <p:blipFill>
          <a:blip r:embed="rId12"/>
          <a:srcRect/>
          <a:stretch>
            <a:fillRect/>
          </a:stretch>
        </p:blipFill>
        <p:spPr bwMode="auto">
          <a:xfrm>
            <a:off x="17265650" y="16294100"/>
            <a:ext cx="695325" cy="500063"/>
          </a:xfrm>
          <a:prstGeom prst="rect">
            <a:avLst/>
          </a:prstGeom>
          <a:noFill/>
          <a:ln w="9525">
            <a:noFill/>
            <a:miter lim="800000"/>
            <a:headEnd/>
            <a:tailEnd/>
          </a:ln>
        </p:spPr>
      </p:pic>
      <p:sp>
        <p:nvSpPr>
          <p:cNvPr id="15409" name="Text Box 25"/>
          <p:cNvSpPr txBox="1">
            <a:spLocks noChangeArrowheads="1"/>
          </p:cNvSpPr>
          <p:nvPr/>
        </p:nvSpPr>
        <p:spPr bwMode="auto">
          <a:xfrm>
            <a:off x="18200688" y="13917613"/>
            <a:ext cx="3382962" cy="822325"/>
          </a:xfrm>
          <a:prstGeom prst="rect">
            <a:avLst/>
          </a:prstGeom>
          <a:noFill/>
          <a:ln w="9525">
            <a:noFill/>
            <a:miter lim="800000"/>
            <a:headEnd/>
            <a:tailEnd/>
          </a:ln>
        </p:spPr>
        <p:txBody>
          <a:bodyPr>
            <a:spAutoFit/>
          </a:bodyPr>
          <a:lstStyle/>
          <a:p>
            <a:pPr>
              <a:spcBef>
                <a:spcPct val="50000"/>
              </a:spcBef>
            </a:pPr>
            <a:r>
              <a:rPr lang="en-AU"/>
              <a:t>48  no follow up Treatment</a:t>
            </a:r>
          </a:p>
        </p:txBody>
      </p:sp>
      <p:sp>
        <p:nvSpPr>
          <p:cNvPr id="15410" name="Text Box 26"/>
          <p:cNvSpPr txBox="1">
            <a:spLocks noChangeArrowheads="1"/>
          </p:cNvSpPr>
          <p:nvPr/>
        </p:nvSpPr>
        <p:spPr bwMode="auto">
          <a:xfrm>
            <a:off x="18200688" y="14638338"/>
            <a:ext cx="2449512" cy="822325"/>
          </a:xfrm>
          <a:prstGeom prst="rect">
            <a:avLst/>
          </a:prstGeom>
          <a:noFill/>
          <a:ln w="9525">
            <a:noFill/>
            <a:miter lim="800000"/>
            <a:headEnd/>
            <a:tailEnd/>
          </a:ln>
        </p:spPr>
        <p:txBody>
          <a:bodyPr>
            <a:spAutoFit/>
          </a:bodyPr>
          <a:lstStyle/>
          <a:p>
            <a:pPr>
              <a:spcBef>
                <a:spcPct val="50000"/>
              </a:spcBef>
            </a:pPr>
            <a:r>
              <a:rPr lang="en-AU"/>
              <a:t>41 Attended Morgan St clinic</a:t>
            </a:r>
          </a:p>
        </p:txBody>
      </p:sp>
      <p:sp>
        <p:nvSpPr>
          <p:cNvPr id="15411" name="Text Box 27"/>
          <p:cNvSpPr txBox="1">
            <a:spLocks noChangeArrowheads="1"/>
          </p:cNvSpPr>
          <p:nvPr/>
        </p:nvSpPr>
        <p:spPr bwMode="auto">
          <a:xfrm>
            <a:off x="18057813" y="15574963"/>
            <a:ext cx="3600450" cy="822325"/>
          </a:xfrm>
          <a:prstGeom prst="rect">
            <a:avLst/>
          </a:prstGeom>
          <a:noFill/>
          <a:ln w="9525">
            <a:noFill/>
            <a:miter lim="800000"/>
            <a:headEnd/>
            <a:tailEnd/>
          </a:ln>
        </p:spPr>
        <p:txBody>
          <a:bodyPr>
            <a:spAutoFit/>
          </a:bodyPr>
          <a:lstStyle/>
          <a:p>
            <a:pPr>
              <a:spcBef>
                <a:spcPct val="50000"/>
              </a:spcBef>
            </a:pPr>
            <a:r>
              <a:rPr lang="en-AU"/>
              <a:t>27 received treatment elsewhere</a:t>
            </a:r>
          </a:p>
        </p:txBody>
      </p:sp>
      <p:sp>
        <p:nvSpPr>
          <p:cNvPr id="15412" name="Text Box 28"/>
          <p:cNvSpPr txBox="1">
            <a:spLocks noChangeArrowheads="1"/>
          </p:cNvSpPr>
          <p:nvPr/>
        </p:nvSpPr>
        <p:spPr bwMode="auto">
          <a:xfrm>
            <a:off x="18129250" y="16294100"/>
            <a:ext cx="2663825" cy="457200"/>
          </a:xfrm>
          <a:prstGeom prst="rect">
            <a:avLst/>
          </a:prstGeom>
          <a:noFill/>
          <a:ln w="9525">
            <a:noFill/>
            <a:miter lim="800000"/>
            <a:headEnd/>
            <a:tailEnd/>
          </a:ln>
        </p:spPr>
        <p:txBody>
          <a:bodyPr>
            <a:spAutoFit/>
          </a:bodyPr>
          <a:lstStyle/>
          <a:p>
            <a:pPr>
              <a:spcBef>
                <a:spcPct val="50000"/>
              </a:spcBef>
            </a:pPr>
            <a:r>
              <a:rPr lang="en-AU"/>
              <a:t>4 did  not follow up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7465</TotalTime>
  <Words>667</Words>
  <Application>Microsoft Office PowerPoint</Application>
  <PresentationFormat>Custom</PresentationFormat>
  <Paragraphs>85</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Blank Presentation</vt:lpstr>
      <vt:lpstr>Chart</vt:lpstr>
      <vt:lpstr>PowerPoint Presentation</vt:lpstr>
    </vt:vector>
  </TitlesOfParts>
  <Company>UNSW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Branko Licul</cp:lastModifiedBy>
  <cp:revision>299</cp:revision>
  <cp:lastPrinted>2016-05-11T02:54:36Z</cp:lastPrinted>
  <dcterms:created xsi:type="dcterms:W3CDTF">1997-10-24T05:44:18Z</dcterms:created>
  <dcterms:modified xsi:type="dcterms:W3CDTF">2016-08-02T04:40:36Z</dcterms:modified>
</cp:coreProperties>
</file>